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147375849" r:id="rId2"/>
    <p:sldId id="2147375858" r:id="rId3"/>
    <p:sldId id="2147375859" r:id="rId4"/>
    <p:sldId id="2147375860" r:id="rId5"/>
    <p:sldId id="2147375861" r:id="rId6"/>
    <p:sldId id="21473758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AF742-FF47-4C3A-9BA2-7F51F218F40D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6C986-63E4-42EB-8352-E8A037283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5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A314-3720-954B-908C-73E753C7D0D4}" type="slidenum">
              <a:rPr lang="de-DE" smtClean="0">
                <a:solidFill>
                  <a:prstClr val="black"/>
                </a:solidFill>
              </a:rPr>
              <a:pPr/>
              <a:t>2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178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A314-3720-954B-908C-73E753C7D0D4}" type="slidenum">
              <a:rPr lang="de-DE" smtClean="0">
                <a:solidFill>
                  <a:prstClr val="black"/>
                </a:solidFill>
              </a:rPr>
              <a:pPr/>
              <a:t>3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3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A314-3720-954B-908C-73E753C7D0D4}" type="slidenum">
              <a:rPr lang="de-DE" smtClean="0">
                <a:solidFill>
                  <a:prstClr val="black"/>
                </a:solidFill>
              </a:rPr>
              <a:pPr/>
              <a:t>4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945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A314-3720-954B-908C-73E753C7D0D4}" type="slidenum">
              <a:rPr lang="de-DE" smtClean="0">
                <a:solidFill>
                  <a:prstClr val="black"/>
                </a:solidFill>
              </a:rPr>
              <a:pPr/>
              <a:t>5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101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2A314-3720-954B-908C-73E753C7D0D4}" type="slidenum">
              <a:rPr lang="de-DE" smtClean="0">
                <a:solidFill>
                  <a:prstClr val="black"/>
                </a:solidFill>
              </a:rPr>
              <a:pPr/>
              <a:t>6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91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571E-CDEF-FCA7-02E2-213F2969C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F52883-C78B-02CC-0475-CF105F58B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32C63-4174-CB86-6052-9B791E71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6FB31-9FF5-8E01-0E41-9764844B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B8296-F695-5C4B-74DC-65D48CDC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26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5FAD-92EF-A764-D4E3-A1BA00B7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531D8-BD78-56AA-424F-3BC36FC2F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371-2ACD-F200-76EB-EE2498ED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25D37-C000-BEB1-97FD-7D3C92E4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C4C68-3559-0A19-C5D2-252ABA5D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57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B0E58-43E0-49FD-1F90-C0D4BD47F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4EACD-F7D9-42BE-3FC4-94EBE9EE3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F5F51-0A35-CCC6-45E0-10B56352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E1E53-D32B-4B8F-8E37-524246661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7FD4D-CCB1-BDC2-EC6A-E6FF21C0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765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4BE250-0F9F-1747-9CD1-298DF3E1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Embitel Technologies India Pvt. Ltd.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D852E5-AE02-A04A-AC5D-66EA333E7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33965-043B-2A46-935D-881D9693FAD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3404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857157" y="378629"/>
            <a:ext cx="10839099" cy="656591"/>
          </a:xfrm>
        </p:spPr>
        <p:txBody>
          <a:bodyPr/>
          <a:lstStyle/>
          <a:p>
            <a:r>
              <a:rPr lang="de-DE"/>
              <a:t>Überschrift einer Inhaltsfolie mit einem zentralen Content-Element und den üblichen Zusatzelementen (optional)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36"/>
          </p:nvPr>
        </p:nvSpPr>
        <p:spPr>
          <a:xfrm>
            <a:off x="11756205" y="6572251"/>
            <a:ext cx="194499" cy="164148"/>
          </a:xfrm>
          <a:prstGeom prst="rect">
            <a:avLst/>
          </a:prstGeom>
        </p:spPr>
        <p:txBody>
          <a:bodyPr/>
          <a:lstStyle/>
          <a:p>
            <a:fld id="{7604AF9A-3750-4325-95E8-A160DF07D4A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9" name="Freihandform 48"/>
          <p:cNvSpPr/>
          <p:nvPr userDrawn="1"/>
        </p:nvSpPr>
        <p:spPr>
          <a:xfrm>
            <a:off x="-749701" y="5760002"/>
            <a:ext cx="252391" cy="466724"/>
          </a:xfrm>
          <a:custGeom>
            <a:avLst/>
            <a:gdLst>
              <a:gd name="connsiteX0" fmla="*/ 0 w 275906"/>
              <a:gd name="connsiteY0" fmla="*/ 0 h 4371974"/>
              <a:gd name="connsiteX1" fmla="*/ 275906 w 275906"/>
              <a:gd name="connsiteY1" fmla="*/ 0 h 4371974"/>
              <a:gd name="connsiteX2" fmla="*/ 275906 w 275906"/>
              <a:gd name="connsiteY2" fmla="*/ 4371974 h 4371974"/>
              <a:gd name="connsiteX3" fmla="*/ 0 w 275906"/>
              <a:gd name="connsiteY3" fmla="*/ 4371974 h 4371974"/>
              <a:gd name="connsiteX0" fmla="*/ 0 w 275906"/>
              <a:gd name="connsiteY0" fmla="*/ 0 h 4371974"/>
              <a:gd name="connsiteX1" fmla="*/ 275906 w 275906"/>
              <a:gd name="connsiteY1" fmla="*/ 0 h 4371974"/>
              <a:gd name="connsiteX2" fmla="*/ 274320 w 275906"/>
              <a:gd name="connsiteY2" fmla="*/ 1981199 h 4371974"/>
              <a:gd name="connsiteX3" fmla="*/ 275906 w 275906"/>
              <a:gd name="connsiteY3" fmla="*/ 4371974 h 4371974"/>
              <a:gd name="connsiteX4" fmla="*/ 0 w 275906"/>
              <a:gd name="connsiteY4" fmla="*/ 4371974 h 4371974"/>
              <a:gd name="connsiteX5" fmla="*/ 0 w 275906"/>
              <a:gd name="connsiteY5" fmla="*/ 0 h 4371974"/>
              <a:gd name="connsiteX0" fmla="*/ 274320 w 365760"/>
              <a:gd name="connsiteY0" fmla="*/ 1981199 h 4371974"/>
              <a:gd name="connsiteX1" fmla="*/ 275906 w 365760"/>
              <a:gd name="connsiteY1" fmla="*/ 4371974 h 4371974"/>
              <a:gd name="connsiteX2" fmla="*/ 0 w 365760"/>
              <a:gd name="connsiteY2" fmla="*/ 4371974 h 4371974"/>
              <a:gd name="connsiteX3" fmla="*/ 0 w 365760"/>
              <a:gd name="connsiteY3" fmla="*/ 0 h 4371974"/>
              <a:gd name="connsiteX4" fmla="*/ 275906 w 365760"/>
              <a:gd name="connsiteY4" fmla="*/ 0 h 4371974"/>
              <a:gd name="connsiteX5" fmla="*/ 365760 w 365760"/>
              <a:gd name="connsiteY5" fmla="*/ 2072639 h 4371974"/>
              <a:gd name="connsiteX0" fmla="*/ 274320 w 275906"/>
              <a:gd name="connsiteY0" fmla="*/ 1981199 h 4371974"/>
              <a:gd name="connsiteX1" fmla="*/ 275906 w 275906"/>
              <a:gd name="connsiteY1" fmla="*/ 4371974 h 4371974"/>
              <a:gd name="connsiteX2" fmla="*/ 0 w 275906"/>
              <a:gd name="connsiteY2" fmla="*/ 4371974 h 4371974"/>
              <a:gd name="connsiteX3" fmla="*/ 0 w 275906"/>
              <a:gd name="connsiteY3" fmla="*/ 0 h 4371974"/>
              <a:gd name="connsiteX4" fmla="*/ 275906 w 275906"/>
              <a:gd name="connsiteY4" fmla="*/ 0 h 4371974"/>
              <a:gd name="connsiteX0" fmla="*/ 275906 w 275906"/>
              <a:gd name="connsiteY0" fmla="*/ 4371974 h 4371974"/>
              <a:gd name="connsiteX1" fmla="*/ 0 w 275906"/>
              <a:gd name="connsiteY1" fmla="*/ 4371974 h 4371974"/>
              <a:gd name="connsiteX2" fmla="*/ 0 w 275906"/>
              <a:gd name="connsiteY2" fmla="*/ 0 h 4371974"/>
              <a:gd name="connsiteX3" fmla="*/ 275906 w 275906"/>
              <a:gd name="connsiteY3" fmla="*/ 0 h 4371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06" h="4371974">
                <a:moveTo>
                  <a:pt x="275906" y="4371974"/>
                </a:moveTo>
                <a:lnTo>
                  <a:pt x="0" y="4371974"/>
                </a:lnTo>
                <a:lnTo>
                  <a:pt x="0" y="0"/>
                </a:lnTo>
                <a:lnTo>
                  <a:pt x="275906" y="0"/>
                </a:lnTo>
              </a:path>
            </a:pathLst>
          </a:cu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0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Textplatzhalter 11"/>
          <p:cNvSpPr txBox="1">
            <a:spLocks/>
          </p:cNvSpPr>
          <p:nvPr userDrawn="1"/>
        </p:nvSpPr>
        <p:spPr bwMode="gray">
          <a:xfrm rot="16200000">
            <a:off x="-787400" y="5870046"/>
            <a:ext cx="402959" cy="23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rtl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None/>
              <a:defRPr lang="de-DE" sz="1300" kern="1200" dirty="0" smtClean="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1pPr>
            <a:lvl2pPr marL="180975" indent="-180975" algn="l" rtl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Wingdings" pitchFamily="2" charset="2"/>
              <a:buChar char="§"/>
              <a:defRPr sz="13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2pPr>
            <a:lvl3pPr marL="361950" indent="-180975" algn="l" rtl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Char char="̵"/>
              <a:defRPr sz="13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3pPr>
            <a:lvl4pPr marL="534988" indent="-173038" algn="l" rtl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Char char="̵"/>
              <a:defRPr sz="13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4pPr>
            <a:lvl5pPr marL="715963" indent="-180975" algn="l" rtl="0" fontAlgn="base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itchFamily="34" charset="0"/>
              <a:buChar char="̵"/>
              <a:defRPr sz="1300" kern="1200">
                <a:solidFill>
                  <a:schemeClr val="tx1"/>
                </a:solidFill>
                <a:latin typeface="+mn-lt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800">
                <a:solidFill>
                  <a:srgbClr val="000000"/>
                </a:solidFill>
              </a:rPr>
              <a:t>Kicker-box</a:t>
            </a:r>
          </a:p>
        </p:txBody>
      </p:sp>
    </p:spTree>
    <p:extLst>
      <p:ext uri="{BB962C8B-B14F-4D97-AF65-F5344CB8AC3E}">
        <p14:creationId xmlns:p14="http://schemas.microsoft.com/office/powerpoint/2010/main" val="739536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96CF-24AE-E208-93C7-FA5ACE54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516F3-24A0-80FB-98FE-50F8FEDD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065BA-60FF-A551-0CC9-511291A5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C1C4B-407C-C45E-ECFF-C85A2A5D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8895A-5BD2-0C34-76FD-A581F892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22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D70EF-6E94-912C-B0D6-740286EE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14B3C-F5AC-2FA9-4127-2E72243F7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D1D5C-C3CF-E24C-A46D-536817F3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B95E1-2D62-C798-BB27-0F00A4A6E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62AD9-C834-E181-1CD3-F2E7EC02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58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02DA-8D84-D8B5-3FE4-689FFBC9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C7A5F-2C2D-2E71-7B0E-CD95401FC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530AD-4764-3649-7192-D22C56F65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94E6B-48AE-9CDC-104D-A2A7F9D22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5300D-B971-8FE7-D22B-679D534B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E026-DFA1-64FF-676A-B6EA4854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47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D915-B253-FECE-C0CF-96624899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FA9F-EA92-80CA-A6AE-68BFE3C7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CB0EF-F140-B352-9979-013A8D6A4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D479B-9E75-7441-0646-DBE20165C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65F80F-548A-7332-940A-095F7D338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04DBA-1E9C-7AF1-304D-954682F05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0B8308-E1FB-FA35-67E9-9695B5DB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D3D67-43B2-F88D-F0A6-E8FD7F76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88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EA1F-954A-813A-EBB6-2DF67BE5A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38E4C-6BF3-8045-F6CD-EAA720E0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CA64E-947C-81BF-FD18-C9D78B03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CCFD0-4853-8C43-15E0-C32F7B7F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81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9D685-5916-BBBF-B7F3-89D18AA6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0A189-3913-DCB5-3ECB-403A2186E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DB4D9-1699-885F-36CE-59C62C9C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75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4728-6C06-FE9C-4C04-3D093195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96AB7-A3AB-E663-D97A-4E5E03D84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D1E25-7639-57DA-EB16-53508959E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09BBB-DA16-F497-CE70-AD2BBBAE1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EA5B7-D1E3-2C0F-1380-5E9973EC4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A24C7-BFD2-915E-DEAF-740DC0EB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642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6A6C-B27C-B008-347B-DB8A7848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9AEC4B-205E-A78D-C533-711A9634A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8AC82-084B-3221-A0C4-00F6D7A8E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725E4-5704-1D72-9A80-880D11FA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42963-2EEE-1592-4349-0A07944E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CCE8A-1564-63BA-BD81-7EE4E958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37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3272D-6903-CC22-1C19-FBDEECD3A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ED506-9C6E-23F3-CBC0-606EE1FEB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26C54-5CF8-86D2-0C5B-84FAE42C3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C5733-A737-4126-A75B-E1C9B2FEC047}" type="datetimeFigureOut">
              <a:rPr lang="en-IN" smtClean="0"/>
              <a:t>31-01-2024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329B9-EBD3-71A0-47DC-231B64D28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8EE56-F731-913C-A9EC-833E6E01C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EF88F-A5DA-4D31-A794-EDDD1AC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63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9"/>
          <p:cNvSpPr txBox="1">
            <a:spLocks/>
          </p:cNvSpPr>
          <p:nvPr/>
        </p:nvSpPr>
        <p:spPr>
          <a:xfrm>
            <a:off x="866555" y="1123809"/>
            <a:ext cx="4240671" cy="29657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7300"/>
              </a:buClr>
              <a:buSzPct val="100000"/>
              <a:buFont typeface="Symbol" charset="2"/>
              <a:buNone/>
              <a:defRPr sz="1600" b="0" i="0" kern="0" cap="all" spc="50" baseline="0">
                <a:solidFill>
                  <a:srgbClr val="FF7300"/>
                </a:solidFill>
                <a:latin typeface="Campton ExtraBold"/>
                <a:cs typeface="Campton Book"/>
              </a:defRPr>
            </a:lvl1pPr>
            <a:lvl2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>
                <a:latin typeface="Campton Book"/>
                <a:cs typeface="Campton Book"/>
              </a:defRPr>
            </a:lvl2pPr>
            <a:lvl3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defRPr sz="1400" b="0" i="0" baseline="0">
                <a:latin typeface="Campton Book"/>
                <a:cs typeface="Campton Book"/>
              </a:defRPr>
            </a:lvl3pPr>
            <a:lvl4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tabLst>
                <a:tab pos="989013" algn="l"/>
              </a:tabLst>
              <a:defRPr sz="1400" b="0" i="0">
                <a:latin typeface="Campton Book"/>
                <a:cs typeface="Campton Book"/>
              </a:defRPr>
            </a:lvl4pPr>
            <a:lvl5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tabLst>
                <a:tab pos="1163638" algn="l"/>
              </a:tabLst>
              <a:defRPr sz="1400" b="0" i="0" baseline="0">
                <a:latin typeface="Campton Book"/>
                <a:cs typeface="Campton Book"/>
              </a:defRPr>
            </a:lvl5pPr>
            <a:lvl6pPr marL="2514156" indent="-22856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75" indent="-22856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95" indent="-22856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514" indent="-22856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193">
              <a:defRPr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Problem statement</a:t>
            </a:r>
          </a:p>
        </p:txBody>
      </p:sp>
      <p:sp>
        <p:nvSpPr>
          <p:cNvPr id="26" name="Inhaltsplatzhalter 11"/>
          <p:cNvSpPr txBox="1">
            <a:spLocks/>
          </p:cNvSpPr>
          <p:nvPr/>
        </p:nvSpPr>
        <p:spPr>
          <a:xfrm>
            <a:off x="708298" y="1514786"/>
            <a:ext cx="4898165" cy="2051289"/>
          </a:xfrm>
          <a:prstGeom prst="rect">
            <a:avLst/>
          </a:prstGeom>
          <a:ln>
            <a:noFill/>
            <a:prstDash val="dash"/>
          </a:ln>
        </p:spPr>
        <p:txBody>
          <a:bodyPr/>
          <a:lstStyle>
            <a:lvl1pPr marL="173038" indent="-173038" algn="l" defTabSz="9142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Symbol" charset="2"/>
              <a:buChar char="-"/>
              <a:defRPr sz="1400" b="0" i="0" kern="1200" baseline="0">
                <a:solidFill>
                  <a:schemeClr val="tx1"/>
                </a:solidFill>
                <a:latin typeface="Campton Book"/>
                <a:ea typeface="+mn-ea"/>
                <a:cs typeface="Campton Book"/>
              </a:defRPr>
            </a:lvl1pPr>
            <a:lvl2pPr marL="358775" indent="-176213" algn="l" defTabSz="9142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400" b="0" i="0" kern="1200">
                <a:solidFill>
                  <a:schemeClr val="tx1"/>
                </a:solidFill>
                <a:latin typeface="Campton Book"/>
                <a:ea typeface="+mn-ea"/>
                <a:cs typeface="Campton Book"/>
              </a:defRPr>
            </a:lvl2pPr>
            <a:lvl3pPr marL="358775" indent="-176213" algn="l" defTabSz="9142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Symbol" charset="2"/>
              <a:buChar char="-"/>
              <a:tabLst/>
              <a:defRPr sz="1400" b="0" i="0" kern="1200" baseline="0">
                <a:solidFill>
                  <a:schemeClr val="tx1"/>
                </a:solidFill>
                <a:latin typeface="Campton Book"/>
                <a:ea typeface="+mn-ea"/>
                <a:cs typeface="Campton Book"/>
              </a:defRPr>
            </a:lvl3pPr>
            <a:lvl4pPr marL="534988" indent="-176213" algn="l" defTabSz="9142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tabLst>
                <a:tab pos="989013" algn="l"/>
              </a:tabLst>
              <a:defRPr sz="1400" b="0" i="0" kern="1200">
                <a:solidFill>
                  <a:schemeClr val="tx1"/>
                </a:solidFill>
                <a:latin typeface="Campton Book"/>
                <a:ea typeface="+mn-ea"/>
                <a:cs typeface="Campton Book"/>
              </a:defRPr>
            </a:lvl4pPr>
            <a:lvl5pPr marL="534988" indent="-176213" algn="l" defTabSz="91423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Symbol" charset="2"/>
              <a:buChar char="-"/>
              <a:tabLst>
                <a:tab pos="1163638" algn="l"/>
              </a:tabLst>
              <a:defRPr sz="1400" b="0" i="0" kern="1200" baseline="0">
                <a:solidFill>
                  <a:schemeClr val="tx1"/>
                </a:solidFill>
                <a:latin typeface="Campton Book"/>
                <a:ea typeface="+mn-ea"/>
                <a:cs typeface="Campton Book"/>
              </a:defRPr>
            </a:lvl5pPr>
            <a:lvl6pPr marL="2514156" indent="-228560" algn="l" defTabSz="9142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75" indent="-228560" algn="l" defTabSz="9142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95" indent="-228560" algn="l" defTabSz="9142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14" indent="-228560" algn="l" defTabSz="91423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Necklace Virtual Try On cannot be done using Face Detection or Face Segmentation Mechanisms.</a:t>
            </a: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endParaRPr lang="en-US" sz="1333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In order to position a Necklace on a Human Image, we need to be able to determine the “thorax” and the relative Pose orientation of the Human Image to be able to accurately wrap and place the Necklace </a:t>
            </a: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endParaRPr lang="en-US" sz="1333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OpenPose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 and </a:t>
            </a: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BlazePose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(via </a:t>
            </a: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BlazeNet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/</a:t>
            </a: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MediaPipe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) are 2 possible ML Models providing Solutions to the above Problem as they help detect or compute relative Pose Orientation Points</a:t>
            </a: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endParaRPr lang="en-US" sz="1333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BlazePose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(</a:t>
            </a:r>
            <a:r>
              <a:rPr lang="en-US" sz="1333" dirty="0" err="1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MediaPipe</a:t>
            </a:r>
            <a:r>
              <a:rPr lang="en-US" sz="1333" dirty="0">
                <a:solidFill>
                  <a:srgbClr val="000000"/>
                </a:solidFill>
                <a:latin typeface="Rubik" panose="020B0604020202020204" charset="-79"/>
                <a:cs typeface="Rubik" panose="020B0604020202020204" charset="-79"/>
              </a:rPr>
              <a:t>) has been chosen for this specific implementation as it allows us to suitably implement the same on “Selfie Images”</a:t>
            </a: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endParaRPr lang="en-US" sz="1333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indent="0" defTabSz="913920">
              <a:spcAft>
                <a:spcPts val="0"/>
              </a:spcAft>
              <a:buClr>
                <a:srgbClr val="FF7300"/>
              </a:buClr>
              <a:buSzTx/>
              <a:buNone/>
              <a:defRPr/>
            </a:pPr>
            <a:endParaRPr lang="en-US" sz="1333" dirty="0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7" name="Titel 7"/>
          <p:cNvSpPr>
            <a:spLocks noGrp="1"/>
          </p:cNvSpPr>
          <p:nvPr>
            <p:ph type="title"/>
          </p:nvPr>
        </p:nvSpPr>
        <p:spPr>
          <a:xfrm>
            <a:off x="708297" y="378002"/>
            <a:ext cx="10952907" cy="387798"/>
          </a:xfr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+mn-lt"/>
              </a:rPr>
              <a:t>Virtual Try On Solutions- Necklace</a:t>
            </a:r>
            <a:endParaRPr lang="en-US" sz="2800" b="1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39" name="Gerader Verbinder 10"/>
          <p:cNvCxnSpPr>
            <a:cxnSpLocks/>
          </p:cNvCxnSpPr>
          <p:nvPr/>
        </p:nvCxnSpPr>
        <p:spPr>
          <a:xfrm>
            <a:off x="853200" y="1420379"/>
            <a:ext cx="4803987" cy="0"/>
          </a:xfrm>
          <a:prstGeom prst="line">
            <a:avLst/>
          </a:prstGeom>
          <a:ln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10561793" y="6099717"/>
            <a:ext cx="914400" cy="9144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defTabSz="914193">
              <a:defRPr/>
            </a:pPr>
            <a:endParaRPr lang="en-US">
              <a:solidFill>
                <a:srgbClr val="000000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2" name="Foliennummernplatzhalter 2">
            <a:extLst>
              <a:ext uri="{FF2B5EF4-FFF2-40B4-BE49-F238E27FC236}">
                <a16:creationId xmlns:a16="http://schemas.microsoft.com/office/drawing/2014/main" id="{8AF0C167-4440-4CF0-944A-2FDC95D2A5F2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1353191" y="6592773"/>
            <a:ext cx="595988" cy="117705"/>
          </a:xfrm>
        </p:spPr>
        <p:txBody>
          <a:bodyPr/>
          <a:lstStyle/>
          <a:p>
            <a:pPr defTabSz="914193">
              <a:defRPr/>
            </a:pPr>
            <a:fld id="{7604AF9A-3750-4325-95E8-A160DF07D4AF}" type="slidenum">
              <a:rPr lang="en-US" sz="800">
                <a:solidFill>
                  <a:srgbClr val="323232"/>
                </a:solidFill>
                <a:latin typeface="Rubik" panose="020B0604020202020204" charset="-79"/>
                <a:cs typeface="Rubik" panose="020B0604020202020204" charset="-79"/>
              </a:rPr>
              <a:pPr defTabSz="914193">
                <a:defRPr/>
              </a:pPr>
              <a:t>1</a:t>
            </a:fld>
            <a:endParaRPr lang="en-US" sz="800">
              <a:solidFill>
                <a:srgbClr val="323232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CB369E-F11A-A4B7-7D35-E1F26C92B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750" y="525702"/>
            <a:ext cx="5298952" cy="606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17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C001E-E53E-4AA4-9896-61953C11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33965-043B-2A46-935D-881D9693FAD7}" type="slidenum">
              <a:rPr lang="de-DE" smtClean="0">
                <a:solidFill>
                  <a:srgbClr val="FFFFFF">
                    <a:lumMod val="75000"/>
                  </a:srgbClr>
                </a:solidFill>
              </a:rPr>
              <a:pPr/>
              <a:t>2</a:t>
            </a:fld>
            <a:endParaRPr lang="de-D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1" name="Title 63"/>
          <p:cNvSpPr txBox="1">
            <a:spLocks/>
          </p:cNvSpPr>
          <p:nvPr/>
        </p:nvSpPr>
        <p:spPr>
          <a:xfrm>
            <a:off x="723886" y="273831"/>
            <a:ext cx="10991999" cy="5861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133" dirty="0">
                <a:latin typeface="+mn-lt"/>
              </a:rPr>
              <a:t>Virtual Try On – Necklace – Jewellery Image Processing </a:t>
            </a:r>
            <a:endParaRPr lang="en-US" sz="2133" dirty="0">
              <a:solidFill>
                <a:srgbClr val="1D1E1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E06A3-8AC6-600E-EEC5-37EAA81E32A0}"/>
              </a:ext>
            </a:extLst>
          </p:cNvPr>
          <p:cNvSpPr txBox="1"/>
          <p:nvPr/>
        </p:nvSpPr>
        <p:spPr>
          <a:xfrm>
            <a:off x="723886" y="1422961"/>
            <a:ext cx="11108887" cy="6670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44000" indent="-144000" defTabSz="3600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1pPr>
            <a:lvl2pPr marL="288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2pPr>
            <a:lvl3pPr marL="432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 marL="576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4pPr>
            <a:lvl5pPr marL="720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sz="1600" b="1" dirty="0"/>
              <a:t>The Jewelry Image should clearly articulate relative thorax positioning points in the catalog image</a:t>
            </a:r>
          </a:p>
          <a:p>
            <a:r>
              <a:rPr lang="en-US" sz="1600" b="1" dirty="0">
                <a:solidFill>
                  <a:srgbClr val="FFFF00"/>
                </a:solidFill>
              </a:rPr>
              <a:t>Yellow Points </a:t>
            </a:r>
            <a:r>
              <a:rPr lang="en-US" sz="1600" b="1" dirty="0"/>
              <a:t>below highlight the “Thorax Reference Points” as marked for the Jewelry Image.</a:t>
            </a:r>
          </a:p>
          <a:p>
            <a:r>
              <a:rPr lang="en-US" sz="1600" b="1" dirty="0"/>
              <a:t>Jewelry Image needs to be resized and wrapped to overlay on Human image</a:t>
            </a:r>
          </a:p>
          <a:p>
            <a:r>
              <a:rPr lang="en-US" sz="1600" b="1" dirty="0"/>
              <a:t>Thorax Relative Ref points are available along with Jewelry Image (yellow points in image below)</a:t>
            </a:r>
          </a:p>
          <a:p>
            <a:endParaRPr lang="en-US" sz="1600" b="1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64198B4-AD62-A4EC-4111-23F702EE8224}"/>
              </a:ext>
            </a:extLst>
          </p:cNvPr>
          <p:cNvSpPr txBox="1">
            <a:spLocks/>
          </p:cNvSpPr>
          <p:nvPr/>
        </p:nvSpPr>
        <p:spPr>
          <a:xfrm>
            <a:off x="853201" y="927865"/>
            <a:ext cx="4240671" cy="29657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7300"/>
              </a:buClr>
              <a:buSzPct val="100000"/>
              <a:buFont typeface="Symbol" charset="2"/>
              <a:buNone/>
              <a:defRPr sz="1600" b="0" i="0" kern="0" cap="all" spc="50" baseline="0">
                <a:solidFill>
                  <a:srgbClr val="FF7300"/>
                </a:solidFill>
                <a:latin typeface="Campton ExtraBold"/>
                <a:cs typeface="Campton Book"/>
              </a:defRPr>
            </a:lvl1pPr>
            <a:lvl2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>
                <a:latin typeface="Campton Book"/>
                <a:cs typeface="Campton Book"/>
              </a:defRPr>
            </a:lvl2pPr>
            <a:lvl3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defRPr sz="1400" b="0" i="0" baseline="0">
                <a:latin typeface="Campton Book"/>
                <a:cs typeface="Campton Book"/>
              </a:defRPr>
            </a:lvl3pPr>
            <a:lvl4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tabLst>
                <a:tab pos="989013" algn="l"/>
              </a:tabLst>
              <a:defRPr sz="1400" b="0" i="0">
                <a:latin typeface="Campton Book"/>
                <a:cs typeface="Campton Book"/>
              </a:defRPr>
            </a:lvl4pPr>
            <a:lvl5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tabLst>
                <a:tab pos="1163638" algn="l"/>
              </a:tabLst>
              <a:defRPr sz="1400" b="0" i="0" baseline="0">
                <a:latin typeface="Campton Book"/>
                <a:cs typeface="Campton Book"/>
              </a:defRPr>
            </a:lvl5pPr>
            <a:lvl6pPr marL="2514156" indent="-22856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75" indent="-22856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95" indent="-22856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514" indent="-22856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193">
              <a:defRPr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Necklace Image preparation</a:t>
            </a:r>
          </a:p>
        </p:txBody>
      </p:sp>
      <p:cxnSp>
        <p:nvCxnSpPr>
          <p:cNvPr id="9" name="Gerader Verbinder 10">
            <a:extLst>
              <a:ext uri="{FF2B5EF4-FFF2-40B4-BE49-F238E27FC236}">
                <a16:creationId xmlns:a16="http://schemas.microsoft.com/office/drawing/2014/main" id="{1D253E45-E956-B268-9F28-8F04C3F44780}"/>
              </a:ext>
            </a:extLst>
          </p:cNvPr>
          <p:cNvCxnSpPr>
            <a:cxnSpLocks/>
          </p:cNvCxnSpPr>
          <p:nvPr/>
        </p:nvCxnSpPr>
        <p:spPr>
          <a:xfrm>
            <a:off x="853200" y="1240557"/>
            <a:ext cx="4803987" cy="0"/>
          </a:xfrm>
          <a:prstGeom prst="line">
            <a:avLst/>
          </a:prstGeom>
          <a:ln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534B777C-E580-B458-6DAA-B3C136793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2406157"/>
            <a:ext cx="8120744" cy="406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1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C001E-E53E-4AA4-9896-61953C11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33965-043B-2A46-935D-881D9693FAD7}" type="slidenum">
              <a:rPr lang="de-DE" smtClean="0">
                <a:solidFill>
                  <a:srgbClr val="FFFFFF">
                    <a:lumMod val="75000"/>
                  </a:srgbClr>
                </a:solidFill>
              </a:rPr>
              <a:pPr/>
              <a:t>3</a:t>
            </a:fld>
            <a:endParaRPr lang="de-D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1" name="Title 63"/>
          <p:cNvSpPr txBox="1">
            <a:spLocks/>
          </p:cNvSpPr>
          <p:nvPr/>
        </p:nvSpPr>
        <p:spPr>
          <a:xfrm>
            <a:off x="723886" y="273831"/>
            <a:ext cx="10991999" cy="5861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133" dirty="0">
                <a:latin typeface="+mn-lt"/>
              </a:rPr>
              <a:t>Virtual Try On – Necklace – Human Image Processing</a:t>
            </a:r>
            <a:endParaRPr lang="en-US" sz="2133" dirty="0">
              <a:solidFill>
                <a:srgbClr val="1D1E1D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E06A3-8AC6-600E-EEC5-37EAA81E32A0}"/>
              </a:ext>
            </a:extLst>
          </p:cNvPr>
          <p:cNvSpPr txBox="1"/>
          <p:nvPr/>
        </p:nvSpPr>
        <p:spPr>
          <a:xfrm>
            <a:off x="723886" y="1422961"/>
            <a:ext cx="11108887" cy="6670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44000" indent="-144000" defTabSz="3600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1pPr>
            <a:lvl2pPr marL="288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2pPr>
            <a:lvl3pPr marL="432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 marL="576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4pPr>
            <a:lvl5pPr marL="720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sz="1600" b="1" dirty="0"/>
              <a:t>Human Image Landmark Points for Necklace Overlay are detected via TF(</a:t>
            </a:r>
            <a:r>
              <a:rPr lang="en-US" sz="1600" b="1" dirty="0" err="1"/>
              <a:t>BlazePose</a:t>
            </a:r>
            <a:r>
              <a:rPr lang="en-US" sz="1600" b="1" dirty="0"/>
              <a:t>)  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BLUE points </a:t>
            </a:r>
            <a:r>
              <a:rPr lang="en-US" sz="1600" b="1" dirty="0">
                <a:solidFill>
                  <a:schemeClr val="tx2"/>
                </a:solidFill>
              </a:rPr>
              <a:t>are detected </a:t>
            </a:r>
            <a:r>
              <a:rPr lang="en-US" sz="1600" b="1" dirty="0"/>
              <a:t>– </a:t>
            </a:r>
            <a:r>
              <a:rPr lang="en-US" sz="1600" b="1" dirty="0">
                <a:solidFill>
                  <a:srgbClr val="C00000"/>
                </a:solidFill>
              </a:rPr>
              <a:t>RED are computed</a:t>
            </a:r>
          </a:p>
          <a:p>
            <a:r>
              <a:rPr lang="en-US" sz="1600" b="1" dirty="0"/>
              <a:t>Necklace Image is wrapped to fit on Human Reference Points (</a:t>
            </a:r>
            <a:r>
              <a:rPr lang="en-US" sz="1600" b="1" dirty="0">
                <a:solidFill>
                  <a:srgbClr val="FFFF00"/>
                </a:solidFill>
              </a:rPr>
              <a:t>Yellow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  <a:r>
              <a:rPr lang="en-US" sz="1600" b="1" dirty="0"/>
              <a:t>Points over </a:t>
            </a:r>
            <a:r>
              <a:rPr lang="en-US" sz="1600" b="1" dirty="0">
                <a:solidFill>
                  <a:srgbClr val="C00000"/>
                </a:solidFill>
              </a:rPr>
              <a:t>Red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1600" b="1" dirty="0"/>
              <a:t>Points)</a:t>
            </a:r>
          </a:p>
          <a:p>
            <a:r>
              <a:rPr lang="en-US" sz="1600" b="1" dirty="0"/>
              <a:t>Any outgrowth of the Necklace overlay is removed via Selfie Segmentation to regenerate the Face skin, Hair and Earrings</a:t>
            </a:r>
          </a:p>
          <a:p>
            <a:endParaRPr lang="en-US" sz="1600" b="1" dirty="0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64198B4-AD62-A4EC-4111-23F702EE8224}"/>
              </a:ext>
            </a:extLst>
          </p:cNvPr>
          <p:cNvSpPr txBox="1">
            <a:spLocks/>
          </p:cNvSpPr>
          <p:nvPr/>
        </p:nvSpPr>
        <p:spPr>
          <a:xfrm>
            <a:off x="853201" y="927865"/>
            <a:ext cx="4240671" cy="29657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7300"/>
              </a:buClr>
              <a:buSzPct val="100000"/>
              <a:buFont typeface="Symbol" charset="2"/>
              <a:buNone/>
              <a:defRPr sz="1600" b="0" i="0" kern="0" cap="all" spc="50" baseline="0">
                <a:solidFill>
                  <a:srgbClr val="FF7300"/>
                </a:solidFill>
                <a:latin typeface="Campton ExtraBold"/>
                <a:cs typeface="Campton Book"/>
              </a:defRPr>
            </a:lvl1pPr>
            <a:lvl2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>
                <a:latin typeface="Campton Book"/>
                <a:cs typeface="Campton Book"/>
              </a:defRPr>
            </a:lvl2pPr>
            <a:lvl3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defRPr sz="1400" b="0" i="0" baseline="0">
                <a:latin typeface="Campton Book"/>
                <a:cs typeface="Campton Book"/>
              </a:defRPr>
            </a:lvl3pPr>
            <a:lvl4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tabLst>
                <a:tab pos="989013" algn="l"/>
              </a:tabLst>
              <a:defRPr sz="1400" b="0" i="0">
                <a:latin typeface="Campton Book"/>
                <a:cs typeface="Campton Book"/>
              </a:defRPr>
            </a:lvl4pPr>
            <a:lvl5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tabLst>
                <a:tab pos="1163638" algn="l"/>
              </a:tabLst>
              <a:defRPr sz="1400" b="0" i="0" baseline="0">
                <a:latin typeface="Campton Book"/>
                <a:cs typeface="Campton Book"/>
              </a:defRPr>
            </a:lvl5pPr>
            <a:lvl6pPr marL="2514156" indent="-22856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75" indent="-22856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95" indent="-22856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514" indent="-22856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193">
              <a:defRPr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HUMAN Image PROCESSING</a:t>
            </a:r>
          </a:p>
        </p:txBody>
      </p:sp>
      <p:cxnSp>
        <p:nvCxnSpPr>
          <p:cNvPr id="9" name="Gerader Verbinder 10">
            <a:extLst>
              <a:ext uri="{FF2B5EF4-FFF2-40B4-BE49-F238E27FC236}">
                <a16:creationId xmlns:a16="http://schemas.microsoft.com/office/drawing/2014/main" id="{1D253E45-E956-B268-9F28-8F04C3F44780}"/>
              </a:ext>
            </a:extLst>
          </p:cNvPr>
          <p:cNvCxnSpPr>
            <a:cxnSpLocks/>
          </p:cNvCxnSpPr>
          <p:nvPr/>
        </p:nvCxnSpPr>
        <p:spPr>
          <a:xfrm>
            <a:off x="853200" y="1240557"/>
            <a:ext cx="4803987" cy="0"/>
          </a:xfrm>
          <a:prstGeom prst="line">
            <a:avLst/>
          </a:prstGeom>
          <a:ln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E244BE3-299A-2CC6-CC3D-326E19025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52" y="2647950"/>
            <a:ext cx="99345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31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C001E-E53E-4AA4-9896-61953C11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33965-043B-2A46-935D-881D9693FAD7}" type="slidenum">
              <a:rPr lang="de-DE" smtClean="0">
                <a:solidFill>
                  <a:srgbClr val="FFFFFF">
                    <a:lumMod val="75000"/>
                  </a:srgbClr>
                </a:solidFill>
              </a:rPr>
              <a:pPr/>
              <a:t>4</a:t>
            </a:fld>
            <a:endParaRPr lang="de-D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1" name="Title 63"/>
          <p:cNvSpPr txBox="1">
            <a:spLocks/>
          </p:cNvSpPr>
          <p:nvPr/>
        </p:nvSpPr>
        <p:spPr>
          <a:xfrm>
            <a:off x="723886" y="273831"/>
            <a:ext cx="10991999" cy="5861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133" dirty="0">
                <a:solidFill>
                  <a:schemeClr val="accent2"/>
                </a:solidFill>
                <a:latin typeface="+mn-lt"/>
              </a:rPr>
              <a:t>Face Recognition</a:t>
            </a:r>
            <a:endParaRPr lang="en-US" sz="2133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E06A3-8AC6-600E-EEC5-37EAA81E32A0}"/>
              </a:ext>
            </a:extLst>
          </p:cNvPr>
          <p:cNvSpPr txBox="1"/>
          <p:nvPr/>
        </p:nvSpPr>
        <p:spPr>
          <a:xfrm>
            <a:off x="723886" y="1422961"/>
            <a:ext cx="11108887" cy="6670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44000" indent="-144000" defTabSz="3600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1pPr>
            <a:lvl2pPr marL="288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2pPr>
            <a:lvl3pPr marL="432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 marL="576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4pPr>
            <a:lvl5pPr marL="720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sz="1600" b="1" dirty="0"/>
              <a:t>Embeddings are n-dimensional "vectors" generally used to represent various predefined discreet features of input data.</a:t>
            </a:r>
            <a:br>
              <a:rPr lang="en-US" sz="1600" b="1" dirty="0"/>
            </a:br>
            <a:r>
              <a:rPr lang="en-US" sz="1600" b="1" dirty="0"/>
              <a:t>Based on the Model used (HOG/RCNN) and embedded array ( size is based on model) is generated for each input human face.</a:t>
            </a:r>
          </a:p>
          <a:p>
            <a:r>
              <a:rPr lang="en-US" sz="1600" b="1" dirty="0"/>
              <a:t>HOG – used in our case – generates an embedding map of 128 points/facial features based on input image</a:t>
            </a:r>
          </a:p>
          <a:p>
            <a:r>
              <a:rPr lang="en-US" sz="1600" b="1" dirty="0"/>
              <a:t>Take Images mapped to Name of person – and get embeddings for each image</a:t>
            </a:r>
          </a:p>
          <a:p>
            <a:r>
              <a:rPr lang="en-US" sz="1600" b="1" dirty="0"/>
              <a:t>Save the Embeddings =&gt; Name Map in a Database</a:t>
            </a:r>
          </a:p>
          <a:p>
            <a:r>
              <a:rPr lang="en-US" sz="1600" b="1" dirty="0"/>
              <a:t>We now have Embeddings of each input face mapped to a name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64198B4-AD62-A4EC-4111-23F702EE8224}"/>
              </a:ext>
            </a:extLst>
          </p:cNvPr>
          <p:cNvSpPr txBox="1">
            <a:spLocks/>
          </p:cNvSpPr>
          <p:nvPr/>
        </p:nvSpPr>
        <p:spPr>
          <a:xfrm>
            <a:off x="821303" y="882502"/>
            <a:ext cx="6249348" cy="27644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7300"/>
              </a:buClr>
              <a:buSzPct val="100000"/>
              <a:buFont typeface="Symbol" charset="2"/>
              <a:buNone/>
              <a:defRPr sz="1600" b="0" i="0" kern="0" cap="all" spc="50" baseline="0">
                <a:solidFill>
                  <a:srgbClr val="FF7300"/>
                </a:solidFill>
                <a:latin typeface="Campton ExtraBold"/>
                <a:cs typeface="Campton Book"/>
              </a:defRPr>
            </a:lvl1pPr>
            <a:lvl2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>
                <a:latin typeface="Campton Book"/>
                <a:cs typeface="Campton Book"/>
              </a:defRPr>
            </a:lvl2pPr>
            <a:lvl3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defRPr sz="1400" b="0" i="0" baseline="0">
                <a:latin typeface="Campton Book"/>
                <a:cs typeface="Campton Book"/>
              </a:defRPr>
            </a:lvl3pPr>
            <a:lvl4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tabLst>
                <a:tab pos="989013" algn="l"/>
              </a:tabLst>
              <a:defRPr sz="1400" b="0" i="0">
                <a:latin typeface="Campton Book"/>
                <a:cs typeface="Campton Book"/>
              </a:defRPr>
            </a:lvl4pPr>
            <a:lvl5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tabLst>
                <a:tab pos="1163638" algn="l"/>
              </a:tabLst>
              <a:defRPr sz="1400" b="0" i="0" baseline="0">
                <a:latin typeface="Campton Book"/>
                <a:cs typeface="Campton Book"/>
              </a:defRPr>
            </a:lvl5pPr>
            <a:lvl6pPr marL="2514156" indent="-22856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75" indent="-22856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95" indent="-22856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514" indent="-22856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193">
              <a:defRPr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Database Preparation PHASE  - HOG Example:</a:t>
            </a:r>
          </a:p>
        </p:txBody>
      </p:sp>
      <p:cxnSp>
        <p:nvCxnSpPr>
          <p:cNvPr id="9" name="Gerader Verbinder 10">
            <a:extLst>
              <a:ext uri="{FF2B5EF4-FFF2-40B4-BE49-F238E27FC236}">
                <a16:creationId xmlns:a16="http://schemas.microsoft.com/office/drawing/2014/main" id="{1D253E45-E956-B268-9F28-8F04C3F44780}"/>
              </a:ext>
            </a:extLst>
          </p:cNvPr>
          <p:cNvCxnSpPr>
            <a:cxnSpLocks/>
          </p:cNvCxnSpPr>
          <p:nvPr/>
        </p:nvCxnSpPr>
        <p:spPr>
          <a:xfrm>
            <a:off x="853200" y="1219292"/>
            <a:ext cx="4803987" cy="0"/>
          </a:xfrm>
          <a:prstGeom prst="line">
            <a:avLst/>
          </a:prstGeom>
          <a:ln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AC938325-DF9D-37CA-4B72-1B0D288CA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454" y="3380600"/>
            <a:ext cx="648652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202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C001E-E53E-4AA4-9896-61953C11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33965-043B-2A46-935D-881D9693FAD7}" type="slidenum">
              <a:rPr lang="de-DE" smtClean="0">
                <a:solidFill>
                  <a:srgbClr val="FFFFFF">
                    <a:lumMod val="75000"/>
                  </a:srgbClr>
                </a:solidFill>
              </a:rPr>
              <a:pPr/>
              <a:t>5</a:t>
            </a:fld>
            <a:endParaRPr lang="de-D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1" name="Title 63"/>
          <p:cNvSpPr txBox="1">
            <a:spLocks/>
          </p:cNvSpPr>
          <p:nvPr/>
        </p:nvSpPr>
        <p:spPr>
          <a:xfrm>
            <a:off x="723886" y="273831"/>
            <a:ext cx="10991999" cy="5861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133" dirty="0">
                <a:solidFill>
                  <a:schemeClr val="accent2"/>
                </a:solidFill>
                <a:latin typeface="+mn-lt"/>
              </a:rPr>
              <a:t>Face Recognition</a:t>
            </a:r>
            <a:endParaRPr lang="en-US" sz="2133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E06A3-8AC6-600E-EEC5-37EAA81E32A0}"/>
              </a:ext>
            </a:extLst>
          </p:cNvPr>
          <p:cNvSpPr txBox="1"/>
          <p:nvPr/>
        </p:nvSpPr>
        <p:spPr>
          <a:xfrm>
            <a:off x="723886" y="1422961"/>
            <a:ext cx="11108887" cy="6670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44000" indent="-144000" defTabSz="3600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1pPr>
            <a:lvl2pPr marL="288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2pPr>
            <a:lvl3pPr marL="432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 marL="576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4pPr>
            <a:lvl5pPr marL="720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sz="1600" b="1" dirty="0"/>
              <a:t>Detect Faces in given Input Image using any face detection module</a:t>
            </a:r>
          </a:p>
          <a:p>
            <a:r>
              <a:rPr lang="en-US" sz="1600" b="1" dirty="0"/>
              <a:t>Extract each detected face(green box area) as an image and compute its embeddings</a:t>
            </a:r>
          </a:p>
          <a:p>
            <a:r>
              <a:rPr lang="en-US" sz="1600" b="1" dirty="0"/>
              <a:t>Compute the embeddings of each face</a:t>
            </a:r>
          </a:p>
          <a:p>
            <a:r>
              <a:rPr lang="en-US" sz="1600" b="1" dirty="0"/>
              <a:t>Define the cosine Similarity cut off</a:t>
            </a:r>
          </a:p>
          <a:p>
            <a:r>
              <a:rPr lang="en-US" sz="1600" b="1" dirty="0"/>
              <a:t>Foreach face, find best cosine similarity match in Embeddings </a:t>
            </a:r>
            <a:r>
              <a:rPr lang="en-US" sz="1600" b="1" dirty="0" err="1"/>
              <a:t>DataStore</a:t>
            </a:r>
            <a:r>
              <a:rPr lang="en-US" sz="1600" b="1" dirty="0"/>
              <a:t> previously built</a:t>
            </a:r>
          </a:p>
          <a:p>
            <a:r>
              <a:rPr lang="en-US" sz="1600" b="1" dirty="0"/>
              <a:t>If cosine similarity below cut off tag the face else mark as Unknown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64198B4-AD62-A4EC-4111-23F702EE8224}"/>
              </a:ext>
            </a:extLst>
          </p:cNvPr>
          <p:cNvSpPr txBox="1">
            <a:spLocks/>
          </p:cNvSpPr>
          <p:nvPr/>
        </p:nvSpPr>
        <p:spPr>
          <a:xfrm>
            <a:off x="863833" y="715213"/>
            <a:ext cx="4240671" cy="29657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7300"/>
              </a:buClr>
              <a:buSzPct val="100000"/>
              <a:buFont typeface="Symbol" charset="2"/>
              <a:buNone/>
              <a:defRPr sz="1600" b="0" i="0" kern="0" cap="all" spc="50" baseline="0">
                <a:solidFill>
                  <a:srgbClr val="FF7300"/>
                </a:solidFill>
                <a:latin typeface="Campton ExtraBold"/>
                <a:cs typeface="Campton Book"/>
              </a:defRPr>
            </a:lvl1pPr>
            <a:lvl2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>
                <a:latin typeface="Campton Book"/>
                <a:cs typeface="Campton Book"/>
              </a:defRPr>
            </a:lvl2pPr>
            <a:lvl3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defRPr sz="1400" b="0" i="0" baseline="0">
                <a:latin typeface="Campton Book"/>
                <a:cs typeface="Campton Book"/>
              </a:defRPr>
            </a:lvl3pPr>
            <a:lvl4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tabLst>
                <a:tab pos="989013" algn="l"/>
              </a:tabLst>
              <a:defRPr sz="1400" b="0" i="0">
                <a:latin typeface="Campton Book"/>
                <a:cs typeface="Campton Book"/>
              </a:defRPr>
            </a:lvl4pPr>
            <a:lvl5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tabLst>
                <a:tab pos="1163638" algn="l"/>
              </a:tabLst>
              <a:defRPr sz="1400" b="0" i="0" baseline="0">
                <a:latin typeface="Campton Book"/>
                <a:cs typeface="Campton Book"/>
              </a:defRPr>
            </a:lvl5pPr>
            <a:lvl6pPr marL="2514156" indent="-22856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75" indent="-22856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95" indent="-22856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514" indent="-22856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193">
              <a:defRPr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Image Matching/Recognition</a:t>
            </a:r>
          </a:p>
        </p:txBody>
      </p:sp>
      <p:cxnSp>
        <p:nvCxnSpPr>
          <p:cNvPr id="9" name="Gerader Verbinder 10">
            <a:extLst>
              <a:ext uri="{FF2B5EF4-FFF2-40B4-BE49-F238E27FC236}">
                <a16:creationId xmlns:a16="http://schemas.microsoft.com/office/drawing/2014/main" id="{1D253E45-E956-B268-9F28-8F04C3F44780}"/>
              </a:ext>
            </a:extLst>
          </p:cNvPr>
          <p:cNvCxnSpPr>
            <a:cxnSpLocks/>
          </p:cNvCxnSpPr>
          <p:nvPr/>
        </p:nvCxnSpPr>
        <p:spPr>
          <a:xfrm>
            <a:off x="821302" y="1049171"/>
            <a:ext cx="4803987" cy="0"/>
          </a:xfrm>
          <a:prstGeom prst="line">
            <a:avLst/>
          </a:prstGeom>
          <a:ln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89F424F6-19CD-61B3-3C65-0CFEA38B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32" y="2909888"/>
            <a:ext cx="92487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286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C001E-E53E-4AA4-9896-61953C110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33965-043B-2A46-935D-881D9693FAD7}" type="slidenum">
              <a:rPr lang="de-DE" smtClean="0">
                <a:solidFill>
                  <a:srgbClr val="FFFFFF">
                    <a:lumMod val="75000"/>
                  </a:srgbClr>
                </a:solidFill>
              </a:rPr>
              <a:pPr/>
              <a:t>6</a:t>
            </a:fld>
            <a:endParaRPr lang="de-DE">
              <a:solidFill>
                <a:srgbClr val="FFFFFF">
                  <a:lumMod val="75000"/>
                </a:srgbClr>
              </a:solidFill>
            </a:endParaRPr>
          </a:p>
        </p:txBody>
      </p:sp>
      <p:sp>
        <p:nvSpPr>
          <p:cNvPr id="51" name="Title 63"/>
          <p:cNvSpPr txBox="1">
            <a:spLocks/>
          </p:cNvSpPr>
          <p:nvPr/>
        </p:nvSpPr>
        <p:spPr>
          <a:xfrm>
            <a:off x="713253" y="93077"/>
            <a:ext cx="10991999" cy="5861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133" dirty="0">
                <a:solidFill>
                  <a:schemeClr val="accent2"/>
                </a:solidFill>
                <a:latin typeface="+mn-lt"/>
              </a:rPr>
              <a:t>Face Recognition</a:t>
            </a:r>
            <a:endParaRPr lang="en-US" sz="2133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E06A3-8AC6-600E-EEC5-37EAA81E32A0}"/>
              </a:ext>
            </a:extLst>
          </p:cNvPr>
          <p:cNvSpPr txBox="1"/>
          <p:nvPr/>
        </p:nvSpPr>
        <p:spPr>
          <a:xfrm>
            <a:off x="553765" y="955128"/>
            <a:ext cx="11108887" cy="6670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44000" indent="-144000" defTabSz="3600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1pPr>
            <a:lvl2pPr marL="288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2pPr>
            <a:lvl3pPr marL="432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3pPr>
            <a:lvl4pPr marL="576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4pPr>
            <a:lvl5pPr marL="720000" indent="-144000" defTabSz="685800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r>
              <a:rPr lang="en-US" sz="1600" b="1" dirty="0"/>
              <a:t>Each VTON client is given a guest ID/Session ID instead of a Name ,save the embeddings of the face tagged to the session ID</a:t>
            </a:r>
          </a:p>
          <a:p>
            <a:r>
              <a:rPr lang="en-US" sz="1600" b="1" dirty="0"/>
              <a:t>Also save the various Necklace/</a:t>
            </a:r>
            <a:r>
              <a:rPr lang="en-US" sz="1600" b="1" dirty="0" err="1"/>
              <a:t>Jewellery</a:t>
            </a:r>
            <a:r>
              <a:rPr lang="en-US" sz="1600" b="1" dirty="0"/>
              <a:t> Items seen by that </a:t>
            </a:r>
            <a:r>
              <a:rPr lang="en-US" sz="1600" b="1" dirty="0" err="1"/>
              <a:t>guestId</a:t>
            </a:r>
            <a:r>
              <a:rPr lang="en-US" sz="1600" b="1" dirty="0"/>
              <a:t>/</a:t>
            </a:r>
            <a:r>
              <a:rPr lang="en-US" sz="1600" b="1" dirty="0" err="1"/>
              <a:t>CustomerId</a:t>
            </a:r>
            <a:r>
              <a:rPr lang="en-US" sz="1600" b="1" dirty="0"/>
              <a:t>/</a:t>
            </a:r>
            <a:r>
              <a:rPr lang="en-US" sz="1600" b="1" dirty="0" err="1"/>
              <a:t>SessionId</a:t>
            </a:r>
            <a:endParaRPr lang="en-US" sz="1600" b="1" dirty="0"/>
          </a:p>
          <a:p>
            <a:r>
              <a:rPr lang="en-US" sz="1600" b="1" dirty="0"/>
              <a:t>When user walks into store, we capture user Face and know the </a:t>
            </a:r>
            <a:r>
              <a:rPr lang="en-US" sz="1600" b="1" dirty="0" err="1"/>
              <a:t>jewellery</a:t>
            </a:r>
            <a:r>
              <a:rPr lang="en-US" sz="1600" b="1" dirty="0"/>
              <a:t> items he/she has tried out via VTON</a:t>
            </a:r>
          </a:p>
          <a:p>
            <a:r>
              <a:rPr lang="en-US" sz="1600" b="1" dirty="0"/>
              <a:t>The same or similar set of items can be displayed during walk-ins</a:t>
            </a:r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564198B4-AD62-A4EC-4111-23F702EE8224}"/>
              </a:ext>
            </a:extLst>
          </p:cNvPr>
          <p:cNvSpPr txBox="1">
            <a:spLocks/>
          </p:cNvSpPr>
          <p:nvPr/>
        </p:nvSpPr>
        <p:spPr>
          <a:xfrm>
            <a:off x="821303" y="555726"/>
            <a:ext cx="6578958" cy="2948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7300"/>
              </a:buClr>
              <a:buSzPct val="100000"/>
              <a:buFont typeface="Symbol" charset="2"/>
              <a:buNone/>
              <a:defRPr sz="1600" b="0" i="0" kern="0" cap="all" spc="50" baseline="0">
                <a:solidFill>
                  <a:srgbClr val="FF7300"/>
                </a:solidFill>
                <a:latin typeface="Campton ExtraBold"/>
                <a:cs typeface="Campton Book"/>
              </a:defRPr>
            </a:lvl1pPr>
            <a:lvl2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b="0" i="0">
                <a:latin typeface="Campton Book"/>
                <a:cs typeface="Campton Book"/>
              </a:defRPr>
            </a:lvl2pPr>
            <a:lvl3pPr marL="266700" indent="-936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defRPr sz="1400" b="0" i="0" baseline="0">
                <a:latin typeface="Campton Book"/>
                <a:cs typeface="Campton Book"/>
              </a:defRPr>
            </a:lvl3pPr>
            <a:lvl4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/>
              <a:buChar char="•"/>
              <a:tabLst>
                <a:tab pos="989013" algn="l"/>
              </a:tabLst>
              <a:defRPr sz="1400" b="0" i="0">
                <a:latin typeface="Campton Book"/>
                <a:cs typeface="Campton Book"/>
              </a:defRPr>
            </a:lvl4pPr>
            <a:lvl5pPr marL="358775" indent="-9207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Symbol" charset="2"/>
              <a:buChar char="-"/>
              <a:tabLst>
                <a:tab pos="1163638" algn="l"/>
              </a:tabLst>
              <a:defRPr sz="1400" b="0" i="0" baseline="0">
                <a:latin typeface="Campton Book"/>
                <a:cs typeface="Campton Book"/>
              </a:defRPr>
            </a:lvl5pPr>
            <a:lvl6pPr marL="2514156" indent="-22856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275" indent="-22856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8395" indent="-22856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5514" indent="-22856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defTabSz="914193">
              <a:defRPr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Application – Online to store Walk-in Conversions</a:t>
            </a:r>
          </a:p>
        </p:txBody>
      </p:sp>
      <p:cxnSp>
        <p:nvCxnSpPr>
          <p:cNvPr id="9" name="Gerader Verbinder 10">
            <a:extLst>
              <a:ext uri="{FF2B5EF4-FFF2-40B4-BE49-F238E27FC236}">
                <a16:creationId xmlns:a16="http://schemas.microsoft.com/office/drawing/2014/main" id="{1D253E45-E956-B268-9F28-8F04C3F44780}"/>
              </a:ext>
            </a:extLst>
          </p:cNvPr>
          <p:cNvCxnSpPr>
            <a:cxnSpLocks/>
          </p:cNvCxnSpPr>
          <p:nvPr/>
        </p:nvCxnSpPr>
        <p:spPr>
          <a:xfrm>
            <a:off x="800037" y="889682"/>
            <a:ext cx="4803987" cy="0"/>
          </a:xfrm>
          <a:prstGeom prst="line">
            <a:avLst/>
          </a:prstGeom>
          <a:ln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9B2306-4623-8D43-46F4-DA8F4B65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344" y="2311769"/>
            <a:ext cx="6624084" cy="440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21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8466</TotalTime>
  <Words>543</Words>
  <Application>Microsoft Office PowerPoint</Application>
  <PresentationFormat>Widescreen</PresentationFormat>
  <Paragraphs>53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Rubik</vt:lpstr>
      <vt:lpstr>Verdana</vt:lpstr>
      <vt:lpstr>Office Theme</vt:lpstr>
      <vt:lpstr>Virtual Try On Solutions- Necklace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Alok Dube</dc:creator>
  <cp:lastModifiedBy>Alok Dube</cp:lastModifiedBy>
  <cp:revision>20</cp:revision>
  <dcterms:created xsi:type="dcterms:W3CDTF">2023-11-22T06:48:05Z</dcterms:created>
  <dcterms:modified xsi:type="dcterms:W3CDTF">2024-01-31T05:16:33Z</dcterms:modified>
</cp:coreProperties>
</file>